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59" r:id="rId2"/>
  </p:sldMasterIdLst>
  <p:notesMasterIdLst>
    <p:notesMasterId r:id="rId13"/>
  </p:notesMasterIdLst>
  <p:handoutMasterIdLst>
    <p:handoutMasterId r:id="rId14"/>
  </p:handoutMasterIdLst>
  <p:sldIdLst>
    <p:sldId id="288" r:id="rId3"/>
    <p:sldId id="303" r:id="rId4"/>
    <p:sldId id="301" r:id="rId5"/>
    <p:sldId id="302" r:id="rId6"/>
    <p:sldId id="305" r:id="rId7"/>
    <p:sldId id="304" r:id="rId8"/>
    <p:sldId id="300" r:id="rId9"/>
    <p:sldId id="299" r:id="rId10"/>
    <p:sldId id="291" r:id="rId11"/>
    <p:sldId id="298" r:id="rId12"/>
  </p:sldIdLst>
  <p:sldSz cx="9753600" cy="7315200"/>
  <p:notesSz cx="6669088" cy="9926638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TheSansOffice" panose="020B050304030206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stiegsfolie" id="{14530D7F-740D-4B73-AF2C-EE472F8AE7D5}">
          <p14:sldIdLst>
            <p14:sldId id="288"/>
            <p14:sldId id="303"/>
            <p14:sldId id="301"/>
            <p14:sldId id="302"/>
            <p14:sldId id="305"/>
            <p14:sldId id="304"/>
            <p14:sldId id="300"/>
            <p14:sldId id="299"/>
            <p14:sldId id="291"/>
            <p14:sldId id="298"/>
          </p14:sldIdLst>
        </p14:section>
        <p14:section name="Feste Inhalte" id="{8DD7D0DC-84EE-4B28-BBC9-6ECF1B7010D6}">
          <p14:sldIdLst/>
        </p14:section>
        <p14:section name="Variable Inhalte" id="{24F359BA-1A75-4E7E-A384-52297B10C0EA}">
          <p14:sldIdLst/>
        </p14:section>
        <p14:section name="Ausstiegsfolie" id="{DB51913F-FB6A-48F2-A74D-73B6A7F0C2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2">
          <p15:clr>
            <a:srgbClr val="A4A3A4"/>
          </p15:clr>
        </p15:guide>
        <p15:guide id="3" orient="horz" pos="209">
          <p15:clr>
            <a:srgbClr val="A4A3A4"/>
          </p15:clr>
        </p15:guide>
        <p15:guide id="4" pos="13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83" autoAdjust="0"/>
    <p:restoredTop sz="94660" autoAdjust="0"/>
  </p:normalViewPr>
  <p:slideViewPr>
    <p:cSldViewPr snapToGrid="0">
      <p:cViewPr>
        <p:scale>
          <a:sx n="150" d="100"/>
          <a:sy n="150" d="100"/>
        </p:scale>
        <p:origin x="1578" y="-1092"/>
      </p:cViewPr>
      <p:guideLst>
        <p:guide orient="horz" pos="2304"/>
        <p:guide pos="3072"/>
        <p:guide orient="horz" pos="209"/>
        <p:guide pos="1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" d="100"/>
          <a:sy n="10" d="100"/>
        </p:scale>
        <p:origin x="-198" y="-29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E05745D5-3983-4340-A3E4-6EB22F93F4D3}" type="datetimeFigureOut">
              <a:rPr lang="de-DE" smtClean="0"/>
              <a:pPr/>
              <a:t>13.05.2019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E7C9B3C6-8A8D-46BF-8E55-22ED633272C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889938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4829" tIns="47414" rIns="94829" bIns="47414" anchor="t" anchorCtr="0" compatLnSpc="1">
            <a:noAutofit/>
          </a:bodyPr>
          <a:lstStyle>
            <a:lvl1pPr marL="0" marR="0" lvl="0" indent="0" algn="l" defTabSz="54621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3777602" y="1"/>
            <a:ext cx="2889938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4829" tIns="47414" rIns="94829" bIns="47414" anchor="t" anchorCtr="0" compatLnSpc="1">
            <a:noAutofit/>
          </a:bodyPr>
          <a:lstStyle>
            <a:lvl1pPr marL="0" marR="0" lvl="0" indent="0" algn="r" defTabSz="54621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288384-2690-4E24-BC0D-04CB9C282CD0}" type="datetime1">
              <a:rPr lang="de-DE"/>
              <a:pPr lvl="0"/>
              <a:t>13.05.2019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666909" y="4777193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29" tIns="47414" rIns="94829" bIns="47414" anchor="t" anchorCtr="0" compatLnSpc="1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889938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4829" tIns="47414" rIns="94829" bIns="47414" anchor="b" anchorCtr="0" compatLnSpc="1">
            <a:noAutofit/>
          </a:bodyPr>
          <a:lstStyle>
            <a:lvl1pPr marL="0" marR="0" lvl="0" indent="0" algn="l" defTabSz="54621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3777602" y="9428579"/>
            <a:ext cx="2889938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4829" tIns="47414" rIns="94829" bIns="47414" anchor="b" anchorCtr="0" compatLnSpc="1">
            <a:noAutofit/>
          </a:bodyPr>
          <a:lstStyle>
            <a:lvl1pPr marL="0" marR="0" lvl="0" indent="0" algn="r" defTabSz="54621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F6AC247-C6D9-40ED-8F01-FEC796D160BB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18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AC247-C6D9-40ED-8F01-FEC796D160BB}" type="slidenum">
              <a:rPr lang="de-DE" smtClean="0"/>
              <a:pPr lvl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14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AC247-C6D9-40ED-8F01-FEC796D160BB}" type="slidenum">
              <a:rPr lang="de-DE" smtClean="0"/>
              <a:pPr lvl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AC247-C6D9-40ED-8F01-FEC796D160BB}" type="slidenum">
              <a:rPr lang="de-DE" smtClean="0"/>
              <a:pPr lvl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1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AC247-C6D9-40ED-8F01-FEC796D160BB}" type="slidenum">
              <a:rPr lang="de-DE" smtClean="0"/>
              <a:pPr lvl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Baubeginn soll  in diesem BA und damit für die Gesamtmaßnahme im Juli 2019 sein.</a:t>
            </a:r>
          </a:p>
          <a:p>
            <a:r>
              <a:rPr lang="de-DE" dirty="0" smtClean="0"/>
              <a:t>Dieser 1. BA wird 3 Monate andauern / erfordern.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AC247-C6D9-40ED-8F01-FEC796D160BB}" type="slidenum">
              <a:rPr lang="de-DE" smtClean="0"/>
              <a:pPr lv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2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Dieser Abschnitt wäre 2-3 Monate nach dem 1 BA</a:t>
            </a:r>
            <a:br>
              <a:rPr lang="de-DE" dirty="0" smtClean="0"/>
            </a:br>
            <a:r>
              <a:rPr lang="de-DE" dirty="0" smtClean="0"/>
              <a:t>und damit zum Jahresende 2019 fertig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AC247-C6D9-40ED-8F01-FEC796D160BB}" type="slidenum">
              <a:rPr lang="de-DE" smtClean="0"/>
              <a:pPr lvl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65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Nach dem Jahreswechsel nochmals 4-5 Monate für diesen Abschnitt.</a:t>
            </a:r>
          </a:p>
          <a:p>
            <a:r>
              <a:rPr lang="de-DE" dirty="0" smtClean="0"/>
              <a:t>Das Ende der Maßnahme wird für Juni 2020 erwartet.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AC247-C6D9-40ED-8F01-FEC796D160BB}" type="slidenum">
              <a:rPr lang="de-DE" smtClean="0"/>
              <a:pPr lvl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AC247-C6D9-40ED-8F01-FEC796D160BB}" type="slidenum">
              <a:rPr lang="de-DE" smtClean="0"/>
              <a:pPr lvl="0"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3-Startfolie mit &quot;Herzlich Willkommen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6625" y="2524125"/>
            <a:ext cx="6961475" cy="16668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TheSansOffice" pitchFamily="34" charset="0"/>
              </a:defRPr>
            </a:lvl1pPr>
          </a:lstStyle>
          <a:p>
            <a:pPr lvl="0"/>
            <a:r>
              <a:rPr lang="de-DE" dirty="0" smtClean="0"/>
              <a:t>Thema der Präsentation, Klicken +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162175" y="4210050"/>
            <a:ext cx="6075075" cy="54292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TheSansOffice" pitchFamily="34" charset="0"/>
              </a:defRPr>
            </a:lvl1pPr>
          </a:lstStyle>
          <a:p>
            <a:pPr lvl="0"/>
            <a:r>
              <a:rPr lang="de-DE" dirty="0" smtClean="0"/>
              <a:t>Stand: xx.xx.20xx, Klicken + bearbeiten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96625" y="1704976"/>
            <a:ext cx="6961475" cy="819149"/>
          </a:xfrm>
          <a:prstGeom prst="rect">
            <a:avLst/>
          </a:prstGeom>
        </p:spPr>
        <p:txBody>
          <a:bodyPr wrap="none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TheSansOffice" pitchFamily="34" charset="0"/>
              </a:defRPr>
            </a:lvl1pPr>
          </a:lstStyle>
          <a:p>
            <a:pPr lvl="0"/>
            <a:r>
              <a:rPr lang="de-DE" dirty="0" smtClean="0"/>
              <a:t>??</a:t>
            </a:r>
            <a:r>
              <a:rPr lang="de-DE" dirty="0" err="1" smtClean="0"/>
              <a:t>Härzlich</a:t>
            </a:r>
            <a:r>
              <a:rPr lang="de-DE" dirty="0" smtClean="0"/>
              <a:t> Willkommen??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Zu unseren Baustellen informieren wir …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5573485" y="2546014"/>
            <a:ext cx="3982579" cy="3975479"/>
            <a:chOff x="4572000" y="1671669"/>
            <a:chExt cx="4142804" cy="3975479"/>
          </a:xfrm>
        </p:grpSpPr>
        <p:pic>
          <p:nvPicPr>
            <p:cNvPr id="14" name="399dda93-ce25-45f4-afa7-64d4da37a8b9" descr="B9698FA2-F601-4635-BEDD-30D604D6844F"/>
            <p:cNvPicPr>
              <a:picLocks noChangeAspect="1" noChangeArrowheads="1"/>
            </p:cNvPicPr>
            <p:nvPr/>
          </p:nvPicPr>
          <p:blipFill>
            <a:blip r:embed="rId2" cstate="screen"/>
            <a:srcRect l="23073" t="20042"/>
            <a:stretch>
              <a:fillRect/>
            </a:stretch>
          </p:blipFill>
          <p:spPr>
            <a:xfrm>
              <a:off x="5472453" y="1700808"/>
              <a:ext cx="3242351" cy="3946340"/>
            </a:xfrm>
            <a:prstGeom prst="rect">
              <a:avLst/>
            </a:prstGeom>
          </p:spPr>
        </p:pic>
        <p:sp>
          <p:nvSpPr>
            <p:cNvPr id="15" name="Freihandform 14"/>
            <p:cNvSpPr/>
            <p:nvPr/>
          </p:nvSpPr>
          <p:spPr>
            <a:xfrm>
              <a:off x="4572000" y="1671669"/>
              <a:ext cx="3218330" cy="1299883"/>
            </a:xfrm>
            <a:custGeom>
              <a:avLst/>
              <a:gdLst>
                <a:gd name="connsiteX0" fmla="*/ 206189 w 3218330"/>
                <a:gd name="connsiteY0" fmla="*/ 17930 h 1299883"/>
                <a:gd name="connsiteX1" fmla="*/ 0 w 3218330"/>
                <a:gd name="connsiteY1" fmla="*/ 80683 h 1299883"/>
                <a:gd name="connsiteX2" fmla="*/ 286871 w 3218330"/>
                <a:gd name="connsiteY2" fmla="*/ 475130 h 1299883"/>
                <a:gd name="connsiteX3" fmla="*/ 842683 w 3218330"/>
                <a:gd name="connsiteY3" fmla="*/ 744071 h 1299883"/>
                <a:gd name="connsiteX4" fmla="*/ 1586753 w 3218330"/>
                <a:gd name="connsiteY4" fmla="*/ 806824 h 1299883"/>
                <a:gd name="connsiteX5" fmla="*/ 2115671 w 3218330"/>
                <a:gd name="connsiteY5" fmla="*/ 1299883 h 1299883"/>
                <a:gd name="connsiteX6" fmla="*/ 2187389 w 3218330"/>
                <a:gd name="connsiteY6" fmla="*/ 1281953 h 1299883"/>
                <a:gd name="connsiteX7" fmla="*/ 2070847 w 3218330"/>
                <a:gd name="connsiteY7" fmla="*/ 779930 h 1299883"/>
                <a:gd name="connsiteX8" fmla="*/ 2770094 w 3218330"/>
                <a:gd name="connsiteY8" fmla="*/ 582706 h 1299883"/>
                <a:gd name="connsiteX9" fmla="*/ 3191436 w 3218330"/>
                <a:gd name="connsiteY9" fmla="*/ 251012 h 1299883"/>
                <a:gd name="connsiteX10" fmla="*/ 3218330 w 3218330"/>
                <a:gd name="connsiteY10" fmla="*/ 0 h 1299883"/>
                <a:gd name="connsiteX11" fmla="*/ 206189 w 3218330"/>
                <a:gd name="connsiteY11" fmla="*/ 17930 h 129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8330" h="1299883">
                  <a:moveTo>
                    <a:pt x="206189" y="17930"/>
                  </a:moveTo>
                  <a:lnTo>
                    <a:pt x="0" y="80683"/>
                  </a:lnTo>
                  <a:lnTo>
                    <a:pt x="286871" y="475130"/>
                  </a:lnTo>
                  <a:lnTo>
                    <a:pt x="842683" y="744071"/>
                  </a:lnTo>
                  <a:lnTo>
                    <a:pt x="1586753" y="806824"/>
                  </a:lnTo>
                  <a:lnTo>
                    <a:pt x="2115671" y="1299883"/>
                  </a:lnTo>
                  <a:lnTo>
                    <a:pt x="2187389" y="1281953"/>
                  </a:lnTo>
                  <a:lnTo>
                    <a:pt x="2070847" y="779930"/>
                  </a:lnTo>
                  <a:lnTo>
                    <a:pt x="2770094" y="582706"/>
                  </a:lnTo>
                  <a:lnTo>
                    <a:pt x="3191436" y="251012"/>
                  </a:lnTo>
                  <a:lnTo>
                    <a:pt x="3218330" y="0"/>
                  </a:lnTo>
                  <a:lnTo>
                    <a:pt x="206189" y="17930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e Legende 15"/>
          <p:cNvSpPr/>
          <p:nvPr userDrawn="1"/>
        </p:nvSpPr>
        <p:spPr>
          <a:xfrm>
            <a:off x="5181600" y="2099410"/>
            <a:ext cx="3599543" cy="692468"/>
          </a:xfrm>
          <a:prstGeom prst="wedgeEllipseCallout">
            <a:avLst>
              <a:gd name="adj1" fmla="val 18141"/>
              <a:gd name="adj2" fmla="val 1536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Comic Sans MS" pitchFamily="66" charset="0"/>
              </a:rPr>
              <a:t>Ich informiere unter: </a:t>
            </a:r>
            <a:r>
              <a:rPr lang="de-DE" sz="1600" b="1" dirty="0" smtClean="0">
                <a:solidFill>
                  <a:srgbClr val="002060"/>
                </a:solidFill>
                <a:latin typeface="Comic Sans MS" pitchFamily="66" charset="0"/>
              </a:rPr>
              <a:t>www.hanseWasser.de</a:t>
            </a:r>
            <a:endParaRPr lang="de-DE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381001" y="1276537"/>
            <a:ext cx="8991600" cy="4982190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r>
              <a:rPr lang="de-DE" dirty="0" smtClean="0"/>
              <a:t>Die ganze Welt</a:t>
            </a:r>
          </a:p>
          <a:p>
            <a:pPr lvl="1"/>
            <a:r>
              <a:rPr lang="de-DE" dirty="0" smtClean="0"/>
              <a:t>durch unser Baustellenradar im Internet </a:t>
            </a:r>
          </a:p>
          <a:p>
            <a:r>
              <a:rPr lang="de-DE" dirty="0" smtClean="0"/>
              <a:t>Den Stadtteil</a:t>
            </a:r>
          </a:p>
          <a:p>
            <a:pPr lvl="1"/>
            <a:r>
              <a:rPr lang="de-DE" dirty="0" smtClean="0"/>
              <a:t>durch die Projektvorstellung im Beirat</a:t>
            </a:r>
          </a:p>
          <a:p>
            <a:r>
              <a:rPr lang="de-DE" dirty="0" smtClean="0"/>
              <a:t>Die gewerbetreibenden Einzelhändler</a:t>
            </a:r>
          </a:p>
          <a:p>
            <a:pPr lvl="1"/>
            <a:r>
              <a:rPr lang="de-DE" dirty="0" smtClean="0"/>
              <a:t>durch direkte Gespräche  vor Ort</a:t>
            </a:r>
          </a:p>
          <a:p>
            <a:r>
              <a:rPr lang="de-DE" dirty="0" smtClean="0"/>
              <a:t>Die privaten Anlieger</a:t>
            </a:r>
          </a:p>
          <a:p>
            <a:pPr lvl="1"/>
            <a:r>
              <a:rPr lang="de-DE" dirty="0" smtClean="0"/>
              <a:t>durch eine Wurfsendung vor Baubeginn</a:t>
            </a:r>
          </a:p>
          <a:p>
            <a:r>
              <a:rPr lang="de-DE" dirty="0" smtClean="0"/>
              <a:t>In den Zeitungen</a:t>
            </a:r>
          </a:p>
          <a:p>
            <a:pPr lvl="1"/>
            <a:r>
              <a:rPr lang="de-DE" dirty="0" smtClean="0"/>
              <a:t>durch eine Pressekonferenz kurz vor Baubeginn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V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538800" y="549012"/>
            <a:ext cx="8676000" cy="0"/>
          </a:xfrm>
          <a:prstGeom prst="line">
            <a:avLst/>
          </a:prstGeom>
          <a:ln w="1085850" cap="sq">
            <a:gradFill flip="none" rotWithShape="1">
              <a:gsLst>
                <a:gs pos="66000">
                  <a:srgbClr val="07BD89"/>
                </a:gs>
                <a:gs pos="100000">
                  <a:schemeClr val="bg1"/>
                </a:gs>
              </a:gsLst>
              <a:lin ang="0" scaled="0"/>
              <a:tileRect/>
            </a:gradFill>
            <a:miter lim="800000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W:\Netzanlagenarchiv\01 Projekte in Bearbeitung\Münchener Straße EMK 6003880\asv_Logo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" y="-1"/>
            <a:ext cx="1997041" cy="1080000"/>
          </a:xfrm>
          <a:prstGeom prst="rect">
            <a:avLst/>
          </a:prstGeom>
          <a:noFill/>
        </p:spPr>
      </p:pic>
      <p:cxnSp>
        <p:nvCxnSpPr>
          <p:cNvPr id="9" name="Gerade Verbindung 8"/>
          <p:cNvCxnSpPr/>
          <p:nvPr userDrawn="1"/>
        </p:nvCxnSpPr>
        <p:spPr>
          <a:xfrm>
            <a:off x="0" y="1085730"/>
            <a:ext cx="9753600" cy="0"/>
          </a:xfrm>
          <a:prstGeom prst="line">
            <a:avLst/>
          </a:prstGeom>
          <a:ln w="19050" cap="sq">
            <a:solidFill>
              <a:schemeClr val="tx1">
                <a:lumMod val="65000"/>
                <a:lumOff val="35000"/>
              </a:schemeClr>
            </a:solidFill>
            <a:miter lim="800000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81009" y="6928043"/>
            <a:ext cx="8974800" cy="0"/>
          </a:xfrm>
          <a:prstGeom prst="line">
            <a:avLst/>
          </a:prstGeom>
          <a:ln w="768350" cap="sq">
            <a:gradFill flip="none" rotWithShape="1">
              <a:gsLst>
                <a:gs pos="66000">
                  <a:srgbClr val="07BD89"/>
                </a:gs>
                <a:gs pos="100000">
                  <a:schemeClr val="bg1"/>
                </a:gs>
              </a:gsLst>
              <a:lin ang="0" scaled="0"/>
              <a:tileRect/>
            </a:gradFill>
            <a:miter lim="800000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6532534"/>
            <a:ext cx="9753600" cy="0"/>
          </a:xfrm>
          <a:prstGeom prst="line">
            <a:avLst/>
          </a:prstGeom>
          <a:ln w="19050" cap="sq">
            <a:solidFill>
              <a:schemeClr val="tx1">
                <a:lumMod val="65000"/>
                <a:lumOff val="35000"/>
              </a:schemeClr>
            </a:solidFill>
            <a:miter lim="800000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19912"/>
            <a:ext cx="1220413" cy="297703"/>
          </a:xfrm>
          <a:prstGeom prst="rect">
            <a:avLst/>
          </a:prstGeom>
          <a:noFill/>
        </p:spPr>
        <p:txBody>
          <a:bodyPr wrap="square" tIns="0" rtlCol="0" anchor="ctr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4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19912"/>
            <a:ext cx="3089275" cy="297703"/>
          </a:xfrm>
          <a:prstGeom prst="rect">
            <a:avLst/>
          </a:prstGeom>
          <a:noFill/>
        </p:spPr>
        <p:txBody>
          <a:bodyPr wrap="square" tIns="0" rtlCol="0" anchor="ctr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mtClean="0"/>
              <a:t>Auf dem Bohnenkamp</a:t>
            </a:r>
            <a:endParaRPr lang="de-DE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19912"/>
            <a:ext cx="1238250" cy="297703"/>
          </a:xfrm>
          <a:prstGeom prst="rect">
            <a:avLst/>
          </a:prstGeom>
          <a:noFill/>
        </p:spPr>
        <p:txBody>
          <a:bodyPr wrap="square" tIns="0" rtlCol="0" anchor="ctr">
            <a:noAutofit/>
          </a:bodyPr>
          <a:lstStyle>
            <a:lvl1pPr marL="0" algn="l" defTabSz="914400" rtl="0" eaLnBrk="1" latinLnBrk="0" hangingPunct="1">
              <a:defRPr lang="de-DE" sz="15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39950" y="331788"/>
            <a:ext cx="6002564" cy="473755"/>
          </a:xfrm>
          <a:prstGeom prst="rect">
            <a:avLst/>
          </a:prstGeom>
        </p:spPr>
        <p:txBody>
          <a:bodyPr/>
          <a:lstStyle>
            <a:lvl1pPr>
              <a:defRPr kumimoji="0" lang="de-DE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39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ASV-Titel hier einfügen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3-Schlussfolie mit &quot;Vielen Dank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7100" y="2514600"/>
            <a:ext cx="6980525" cy="1685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TheSansOffice" pitchFamily="34" charset="0"/>
              </a:defRPr>
            </a:lvl1pPr>
          </a:lstStyle>
          <a:p>
            <a:pPr lvl="0"/>
            <a:r>
              <a:rPr lang="de-DE" dirty="0" smtClean="0"/>
              <a:t>Vorname Name</a:t>
            </a:r>
          </a:p>
          <a:p>
            <a:pPr lvl="0"/>
            <a:r>
              <a:rPr lang="de-DE" dirty="0" smtClean="0"/>
              <a:t>Organisationseinheit bei </a:t>
            </a:r>
            <a:r>
              <a:rPr lang="de-DE" dirty="0" err="1" smtClean="0"/>
              <a:t>hanseWasser</a:t>
            </a:r>
            <a:endParaRPr lang="de-DE" dirty="0" smtClean="0"/>
          </a:p>
          <a:p>
            <a:pPr lvl="0"/>
            <a:r>
              <a:rPr lang="de-DE" dirty="0" smtClean="0"/>
              <a:t>Emailadresse</a:t>
            </a:r>
          </a:p>
          <a:p>
            <a:pPr lvl="0"/>
            <a:r>
              <a:rPr lang="de-DE" dirty="0" smtClean="0"/>
              <a:t>Telefonnummer     (hier hineinschreiben)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7100" y="1695451"/>
            <a:ext cx="6980525" cy="800100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TheSansOffice" pitchFamily="34" charset="0"/>
              </a:defRPr>
            </a:lvl1pPr>
          </a:lstStyle>
          <a:p>
            <a:pPr lvl="0"/>
            <a:r>
              <a:rPr lang="de-DE" dirty="0" smtClean="0"/>
              <a:t>??Vielen </a:t>
            </a:r>
            <a:r>
              <a:rPr lang="de-DE" dirty="0" err="1" smtClean="0"/>
              <a:t>Dunk</a:t>
            </a:r>
            <a:r>
              <a:rPr lang="de-DE" dirty="0" smtClean="0"/>
              <a:t>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3 -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74342"/>
            <a:ext cx="1220413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74342"/>
            <a:ext cx="3089275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74342"/>
            <a:ext cx="1238250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3 -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74342"/>
            <a:ext cx="1220413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74342"/>
            <a:ext cx="3089275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74342"/>
            <a:ext cx="1238250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0" hasCustomPrompt="1"/>
          </p:nvPr>
        </p:nvSpPr>
        <p:spPr>
          <a:xfrm>
            <a:off x="381001" y="3233057"/>
            <a:ext cx="8991600" cy="3025670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7425"/>
            <a:ext cx="9756894" cy="183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3 -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74342"/>
            <a:ext cx="1220413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74342"/>
            <a:ext cx="3089275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74342"/>
            <a:ext cx="1238250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0" hasCustomPrompt="1"/>
          </p:nvPr>
        </p:nvSpPr>
        <p:spPr>
          <a:xfrm>
            <a:off x="381001" y="3233057"/>
            <a:ext cx="8991600" cy="3025670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l="41615"/>
          <a:stretch>
            <a:fillRect/>
          </a:stretch>
        </p:blipFill>
        <p:spPr bwMode="auto">
          <a:xfrm>
            <a:off x="4060371" y="1197425"/>
            <a:ext cx="5696523" cy="183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3 -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74342"/>
            <a:ext cx="1220413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74342"/>
            <a:ext cx="3089275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74342"/>
            <a:ext cx="1238250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0" hasCustomPrompt="1"/>
          </p:nvPr>
        </p:nvSpPr>
        <p:spPr>
          <a:xfrm>
            <a:off x="381001" y="3233057"/>
            <a:ext cx="8991600" cy="3025670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r="52583"/>
          <a:stretch>
            <a:fillRect/>
          </a:stretch>
        </p:blipFill>
        <p:spPr bwMode="auto">
          <a:xfrm>
            <a:off x="0" y="1197425"/>
            <a:ext cx="4626429" cy="183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3-Text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0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 hasCustomPrompt="1"/>
          </p:nvPr>
        </p:nvSpPr>
        <p:spPr>
          <a:xfrm>
            <a:off x="381001" y="1276537"/>
            <a:ext cx="8991600" cy="4982190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74342"/>
            <a:ext cx="1220413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5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74342"/>
            <a:ext cx="3089275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74342"/>
            <a:ext cx="1238250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0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3 halb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0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 hasCustomPrompt="1"/>
          </p:nvPr>
        </p:nvSpPr>
        <p:spPr>
          <a:xfrm>
            <a:off x="381003" y="1276537"/>
            <a:ext cx="4495799" cy="4982190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5030894" y="1276535"/>
            <a:ext cx="4377266" cy="4991840"/>
          </a:xfrm>
          <a:prstGeom prst="rect">
            <a:avLst/>
          </a:prstGeom>
        </p:spPr>
        <p:txBody>
          <a:bodyPr lIns="97524" tIns="48762" rIns="97524" bIns="48762"/>
          <a:lstStyle/>
          <a:p>
            <a:endParaRPr lang="de-DE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74342"/>
            <a:ext cx="1220413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74342"/>
            <a:ext cx="3089275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74342"/>
            <a:ext cx="1238250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4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3 eindrittel zwei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0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9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381002" y="1276537"/>
            <a:ext cx="5801543" cy="4982190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Inhaltsplatzhalter 9"/>
          <p:cNvSpPr>
            <a:spLocks noGrp="1"/>
          </p:cNvSpPr>
          <p:nvPr>
            <p:ph sz="quarter" idx="14" hasCustomPrompt="1"/>
          </p:nvPr>
        </p:nvSpPr>
        <p:spPr>
          <a:xfrm>
            <a:off x="6512401" y="1276535"/>
            <a:ext cx="2841916" cy="2304256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6512401" y="3964834"/>
            <a:ext cx="2841916" cy="2304256"/>
          </a:xfrm>
          <a:prstGeom prst="rect">
            <a:avLst/>
          </a:prstGeom>
        </p:spPr>
        <p:txBody>
          <a:bodyPr lIns="97524" tIns="48762" rIns="17997" bIns="48762">
            <a:noAutofit/>
          </a:bodyPr>
          <a:lstStyle>
            <a:lvl1pPr marL="0" indent="0">
              <a:lnSpc>
                <a:spcPct val="100000"/>
              </a:lnSpc>
              <a:spcBef>
                <a:spcPts val="1707"/>
              </a:spcBef>
              <a:buNone/>
              <a:defRPr b="1">
                <a:solidFill>
                  <a:srgbClr val="3363AA"/>
                </a:solidFill>
              </a:defRPr>
            </a:lvl1pPr>
            <a:lvl2pPr marL="176180" indent="-176180">
              <a:lnSpc>
                <a:spcPct val="100000"/>
              </a:lnSpc>
              <a:spcBef>
                <a:spcPts val="533"/>
              </a:spcBef>
              <a:defRPr sz="2000"/>
            </a:lvl2pPr>
            <a:lvl3pPr marL="353947" indent="-177767">
              <a:lnSpc>
                <a:spcPct val="10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74342"/>
            <a:ext cx="1220413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74342"/>
            <a:ext cx="3089275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74342"/>
            <a:ext cx="1238250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9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1085850"/>
            <a:ext cx="9753603" cy="62293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fik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78879" y="79516"/>
            <a:ext cx="3028949" cy="9356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hteck 8"/>
          <p:cNvSpPr/>
          <p:nvPr/>
        </p:nvSpPr>
        <p:spPr>
          <a:xfrm>
            <a:off x="0" y="1695453"/>
            <a:ext cx="8248646" cy="3019421"/>
          </a:xfrm>
          <a:prstGeom prst="rect">
            <a:avLst/>
          </a:prstGeom>
          <a:gradFill>
            <a:gsLst>
              <a:gs pos="0">
                <a:srgbClr val="3670B3">
                  <a:alpha val="75000"/>
                </a:srgbClr>
              </a:gs>
              <a:gs pos="100000">
                <a:srgbClr val="29498F">
                  <a:alpha val="75000"/>
                </a:srgbClr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5267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37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7"/>
          <p:cNvCxnSpPr/>
          <p:nvPr/>
        </p:nvCxnSpPr>
        <p:spPr>
          <a:xfrm>
            <a:off x="381004" y="1087203"/>
            <a:ext cx="9010643" cy="0"/>
          </a:xfrm>
          <a:prstGeom prst="straightConnector1">
            <a:avLst/>
          </a:prstGeom>
          <a:noFill/>
          <a:ln w="25402" cap="flat">
            <a:solidFill>
              <a:srgbClr val="3363AA"/>
            </a:solidFill>
            <a:custDash>
              <a:ds d="100000" sp="100000"/>
            </a:custDash>
            <a:miter/>
          </a:ln>
        </p:spPr>
      </p:cxnSp>
      <p:cxnSp>
        <p:nvCxnSpPr>
          <p:cNvPr id="3" name="Gerader Verbinder 2"/>
          <p:cNvCxnSpPr/>
          <p:nvPr/>
        </p:nvCxnSpPr>
        <p:spPr>
          <a:xfrm>
            <a:off x="381004" y="6534146"/>
            <a:ext cx="9010643" cy="0"/>
          </a:xfrm>
          <a:prstGeom prst="straightConnector1">
            <a:avLst/>
          </a:prstGeom>
          <a:noFill/>
          <a:ln w="25402" cap="flat">
            <a:solidFill>
              <a:srgbClr val="3363AA"/>
            </a:solidFill>
            <a:custDash>
              <a:ds d="100000" sp="100000"/>
            </a:custDash>
            <a:miter/>
          </a:ln>
        </p:spPr>
      </p:cxnSp>
      <p:pic>
        <p:nvPicPr>
          <p:cNvPr id="4" name="Grafik 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219947" y="6597313"/>
            <a:ext cx="2324103" cy="7178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elplatzhalter 4"/>
          <p:cNvSpPr txBox="1">
            <a:spLocks noGrp="1"/>
          </p:cNvSpPr>
          <p:nvPr>
            <p:ph type="title"/>
          </p:nvPr>
        </p:nvSpPr>
        <p:spPr>
          <a:xfrm>
            <a:off x="381002" y="389965"/>
            <a:ext cx="8991600" cy="6972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697038" y="6874342"/>
            <a:ext cx="1220413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27.04.2015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267638" y="6874342"/>
            <a:ext cx="3089275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kern="1200" dirty="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Auf dem Bohnenkamp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94716" y="6874342"/>
            <a:ext cx="1238250" cy="388937"/>
          </a:xfrm>
          <a:prstGeom prst="rect">
            <a:avLst/>
          </a:prstGeom>
          <a:noFill/>
        </p:spPr>
        <p:txBody>
          <a:bodyPr wrap="square" tIns="0" rtlCol="0" anchor="t">
            <a:noAutofit/>
          </a:bodyPr>
          <a:lstStyle>
            <a:lvl1pPr marL="0" algn="l" defTabSz="914400" rtl="0" eaLnBrk="1" latinLnBrk="0" hangingPunct="1">
              <a:defRPr lang="de-DE" sz="1500" b="1" kern="1200" smtClean="0">
                <a:solidFill>
                  <a:srgbClr val="3363AA"/>
                </a:solidFill>
                <a:latin typeface="TheSansOffice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Folie </a:t>
            </a:r>
            <a:fld id="{1714DAA8-729B-4635-A3DC-25DC05F6414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0" r:id="rId5"/>
    <p:sldLayoutId id="2147483662" r:id="rId6"/>
    <p:sldLayoutId id="2147483663" r:id="rId7"/>
    <p:sldLayoutId id="2147483668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lvl="0" indent="0" algn="l" defTabSz="914397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2900" b="1" i="0" u="none" strike="noStrike" kern="1200" cap="none" spc="0" baseline="0">
          <a:solidFill>
            <a:srgbClr val="3363AA"/>
          </a:solidFill>
          <a:uFillTx/>
          <a:latin typeface="TheSansOffice" pitchFamily="34"/>
        </a:defRPr>
      </a:lvl1pPr>
    </p:titleStyle>
    <p:bodyStyle>
      <a:lvl1pPr marL="228603" marR="0" lvl="0" indent="-228603" algn="l" defTabSz="914397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3363AA"/>
        </a:buClr>
        <a:buSzPct val="100000"/>
        <a:buFont typeface="Arial" pitchFamily="34"/>
        <a:buChar char="•"/>
        <a:tabLst/>
        <a:defRPr lang="de-DE" sz="2500" b="0" i="0" u="none" strike="noStrike" kern="1200" cap="none" spc="0" baseline="0">
          <a:solidFill>
            <a:srgbClr val="000000"/>
          </a:solidFill>
          <a:uFillTx/>
          <a:latin typeface="TheSansOffice" pitchFamily="34"/>
        </a:defRPr>
      </a:lvl1pPr>
      <a:lvl2pPr marL="685793" marR="0" lvl="1" indent="-228603" algn="l" defTabSz="914397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3363AA"/>
        </a:buClr>
        <a:buSzPct val="100000"/>
        <a:buFont typeface="Arial" pitchFamily="34"/>
        <a:buChar char="•"/>
        <a:tabLst/>
        <a:defRPr lang="de-DE" sz="1700" b="0" i="0" u="none" strike="noStrike" kern="1200" cap="none" spc="0" baseline="0">
          <a:solidFill>
            <a:srgbClr val="000000"/>
          </a:solidFill>
          <a:uFillTx/>
          <a:latin typeface="TheSansOffice" pitchFamily="34"/>
        </a:defRPr>
      </a:lvl2pPr>
      <a:lvl3pPr marL="1143002" marR="0" lvl="2" indent="-228603" algn="l" defTabSz="914397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3363AA"/>
        </a:buClr>
        <a:buSzPct val="100000"/>
        <a:buFont typeface="Arial" pitchFamily="34"/>
        <a:buChar char="•"/>
        <a:tabLst/>
        <a:defRPr lang="de-DE" sz="1700" b="0" i="0" u="none" strike="noStrike" kern="1200" cap="none" spc="0" baseline="0">
          <a:solidFill>
            <a:srgbClr val="000000"/>
          </a:solidFill>
          <a:uFillTx/>
          <a:latin typeface="TheSansOffice" panose="020B0503040302060204" pitchFamily="34" charset="0"/>
        </a:defRPr>
      </a:lvl3pPr>
      <a:lvl4pPr marL="1600200" marR="0" lvl="3" indent="-228603" algn="l" defTabSz="914397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3363AA"/>
        </a:buClr>
        <a:buSzPct val="100000"/>
        <a:buFont typeface="Arial" pitchFamily="34"/>
        <a:buChar char="•"/>
        <a:tabLst/>
        <a:defRPr lang="de-DE" sz="1700" b="0" i="0" u="none" strike="noStrike" kern="1200" cap="none" spc="0" baseline="0">
          <a:solidFill>
            <a:srgbClr val="000000"/>
          </a:solidFill>
          <a:uFillTx/>
          <a:latin typeface="TheSansOffice" panose="020B0503040302060204" pitchFamily="34" charset="0"/>
        </a:defRPr>
      </a:lvl4pPr>
      <a:lvl5pPr marL="2057400" marR="0" lvl="4" indent="-228603" algn="l" defTabSz="914397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3363AA"/>
        </a:buClr>
        <a:buSzPct val="100000"/>
        <a:buFont typeface="Arial" pitchFamily="34"/>
        <a:buChar char="•"/>
        <a:tabLst/>
        <a:defRPr lang="de-DE" sz="1700" b="0" i="0" u="none" strike="noStrike" kern="1200" cap="none" spc="0" baseline="0">
          <a:solidFill>
            <a:srgbClr val="000000"/>
          </a:solidFill>
          <a:uFillTx/>
          <a:latin typeface="TheSansOffice" panose="020B0503040302060204" pitchFamily="34" charset="0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8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Kanal- und Straßenbaumaßnahme </a:t>
            </a:r>
          </a:p>
          <a:p>
            <a:r>
              <a:rPr lang="de-DE" dirty="0" smtClean="0"/>
              <a:t>„</a:t>
            </a:r>
            <a:r>
              <a:rPr lang="de-DE" dirty="0" err="1" smtClean="0"/>
              <a:t>Westerholzstraße</a:t>
            </a:r>
            <a:r>
              <a:rPr lang="de-DE" dirty="0" smtClean="0"/>
              <a:t> 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800" dirty="0" smtClean="0"/>
              <a:t>Vorstellung „Anwohnerversammlung“ am </a:t>
            </a:r>
            <a:r>
              <a:rPr lang="de-DE" sz="1800" dirty="0"/>
              <a:t>1</a:t>
            </a:r>
            <a:r>
              <a:rPr lang="de-DE" sz="1800" dirty="0" smtClean="0"/>
              <a:t>3.05.2019</a:t>
            </a:r>
            <a:endParaRPr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Herzlich willkommen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Reinhard Lührs</a:t>
            </a:r>
          </a:p>
          <a:p>
            <a:r>
              <a:rPr lang="de-DE" dirty="0" err="1" smtClean="0"/>
              <a:t>hanseWasser</a:t>
            </a:r>
            <a:r>
              <a:rPr lang="de-DE" dirty="0" smtClean="0"/>
              <a:t> Bremen GmbH</a:t>
            </a:r>
          </a:p>
          <a:p>
            <a:r>
              <a:rPr lang="de-DE" dirty="0" smtClean="0"/>
              <a:t>Ingenieurdienste NETZ</a:t>
            </a:r>
          </a:p>
          <a:p>
            <a:r>
              <a:rPr lang="de-DE" dirty="0" smtClean="0"/>
              <a:t>0421 988-1309 | luehrs@hansewasser.de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</a:t>
            </a:r>
            <a:r>
              <a:rPr lang="de-DE" sz="2000" dirty="0" smtClean="0"/>
              <a:t>ie gesamte Baumaßnahme (</a:t>
            </a:r>
            <a:r>
              <a:rPr lang="de-DE" sz="2200" dirty="0" smtClean="0"/>
              <a:t>Kleine </a:t>
            </a:r>
            <a:r>
              <a:rPr lang="de-DE" sz="2200" dirty="0" err="1"/>
              <a:t>Westerholzstaße</a:t>
            </a:r>
            <a:r>
              <a:rPr lang="de-DE" sz="2200" dirty="0"/>
              <a:t> bis Höhe </a:t>
            </a:r>
            <a:r>
              <a:rPr lang="de-DE" sz="2200" dirty="0" smtClean="0"/>
              <a:t>Kirche)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Westerholzstraße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3770" y="1276350"/>
            <a:ext cx="8886059" cy="4983163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>
            <a:off x="1738215" y="2174711"/>
            <a:ext cx="2139671" cy="97096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479516" y="3443444"/>
            <a:ext cx="1082298" cy="515812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 smtClean="0"/>
              <a:t>Erneuerung des Niederschlags- und Schmutzwasserkanals in der </a:t>
            </a:r>
            <a:r>
              <a:rPr lang="de-DE" sz="2200" dirty="0" err="1" smtClean="0"/>
              <a:t>Westerholzstraße</a:t>
            </a:r>
            <a:r>
              <a:rPr lang="de-DE" sz="2200" dirty="0" smtClean="0"/>
              <a:t> (N-und S-Kanäle)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 smtClean="0"/>
              <a:t>Alte N- und S-Kanäle</a:t>
            </a:r>
          </a:p>
          <a:p>
            <a:pPr lvl="1">
              <a:tabLst>
                <a:tab pos="1436688" algn="l"/>
              </a:tabLst>
            </a:pPr>
            <a:r>
              <a:rPr lang="de-DE" sz="1600" dirty="0" smtClean="0"/>
              <a:t>Baujahr: 	1950 -1953</a:t>
            </a:r>
          </a:p>
          <a:p>
            <a:pPr lvl="1">
              <a:tabLst>
                <a:tab pos="1436688" algn="l"/>
              </a:tabLst>
            </a:pPr>
            <a:r>
              <a:rPr lang="de-DE" sz="1600" dirty="0" smtClean="0"/>
              <a:t>Material:	Steinzeug</a:t>
            </a:r>
          </a:p>
          <a:p>
            <a:pPr lvl="1">
              <a:tabLst>
                <a:tab pos="1436688" algn="l"/>
              </a:tabLst>
            </a:pPr>
            <a:r>
              <a:rPr lang="de-DE" sz="1600" dirty="0" smtClean="0"/>
              <a:t>Profil:                DN 200 - 450 mm</a:t>
            </a:r>
          </a:p>
          <a:p>
            <a:pPr lvl="1">
              <a:tabLst>
                <a:tab pos="1436688" algn="l"/>
              </a:tabLst>
            </a:pPr>
            <a:r>
              <a:rPr lang="de-DE" sz="1600" dirty="0" smtClean="0"/>
              <a:t>Schäden: 	Querrisse, Rohrbrüche, Scherbenbildung, Große Unterbögen, Infiltrationen                     </a:t>
            </a:r>
          </a:p>
          <a:p>
            <a:r>
              <a:rPr lang="de-DE" sz="1800" dirty="0" smtClean="0"/>
              <a:t>Länge der Kanalbaumaßnahme</a:t>
            </a:r>
          </a:p>
          <a:p>
            <a:pPr lvl="1">
              <a:tabLst>
                <a:tab pos="1349375" algn="l"/>
              </a:tabLst>
            </a:pPr>
            <a:r>
              <a:rPr lang="de-DE" sz="1600" dirty="0" smtClean="0"/>
              <a:t>ca. 370 m:	in offener Bauweise (Doppelbaugrube)</a:t>
            </a:r>
          </a:p>
          <a:p>
            <a:pPr lvl="1">
              <a:tabLst>
                <a:tab pos="1349375" algn="l"/>
              </a:tabLst>
            </a:pPr>
            <a:r>
              <a:rPr lang="de-DE" sz="1600" dirty="0" smtClean="0"/>
              <a:t>Kanaltiefe:     bis 4,00 m</a:t>
            </a:r>
          </a:p>
          <a:p>
            <a:r>
              <a:rPr lang="de-DE" sz="1800" dirty="0" smtClean="0"/>
              <a:t>Neue N- und S-Kanäle</a:t>
            </a:r>
          </a:p>
          <a:p>
            <a:pPr lvl="1"/>
            <a:r>
              <a:rPr lang="de-DE" sz="1600" dirty="0" smtClean="0"/>
              <a:t>Schmutzwasserkanal: Kreisprofil: DN 250, Material: Kunststoff (PP)</a:t>
            </a:r>
          </a:p>
          <a:p>
            <a:pPr lvl="1"/>
            <a:r>
              <a:rPr lang="de-DE" sz="1600" dirty="0" smtClean="0"/>
              <a:t>Niederschlagswasserkanal: </a:t>
            </a:r>
            <a:r>
              <a:rPr lang="de-DE" sz="1600" dirty="0"/>
              <a:t>Kreisprofil </a:t>
            </a:r>
            <a:r>
              <a:rPr lang="de-DE" sz="1600" dirty="0" smtClean="0"/>
              <a:t>DN 500 und DN 600</a:t>
            </a:r>
            <a:r>
              <a:rPr lang="de-DE" sz="1600" dirty="0"/>
              <a:t>, Material: Kunststoff </a:t>
            </a:r>
            <a:r>
              <a:rPr lang="de-DE" sz="1600" dirty="0" smtClean="0"/>
              <a:t>(PEHD)</a:t>
            </a:r>
          </a:p>
          <a:p>
            <a:pPr lvl="1"/>
            <a:r>
              <a:rPr lang="de-DE" sz="1600" dirty="0" smtClean="0"/>
              <a:t>Erneuerung von 42 Hausanschlussleitungen DN 150</a:t>
            </a:r>
          </a:p>
          <a:p>
            <a:pPr lvl="1"/>
            <a:r>
              <a:rPr lang="de-DE" sz="1600" dirty="0" smtClean="0"/>
              <a:t>Erneuerung von 40 Straßenabläufen DN 150</a:t>
            </a:r>
          </a:p>
          <a:p>
            <a:pPr lvl="1"/>
            <a:r>
              <a:rPr lang="de-DE" sz="1600" dirty="0" smtClean="0"/>
              <a:t>Erneuerung von 10 Schächten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Westerholzstraße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714DAA8-729B-4635-A3DC-25DC05F6414E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Erneuerung des Niederschlags- und Schmutzwasserkanals in der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Westerholzstraße</a:t>
            </a:r>
            <a:r>
              <a:rPr lang="de-DE" sz="2000" dirty="0" smtClean="0"/>
              <a:t> </a:t>
            </a:r>
            <a:r>
              <a:rPr lang="de-DE" sz="2000" dirty="0"/>
              <a:t>(N-und S-Kanäle)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 smtClean="0"/>
              <a:t>Baudurchführung</a:t>
            </a:r>
          </a:p>
          <a:p>
            <a:pPr lvl="1"/>
            <a:r>
              <a:rPr lang="de-DE" sz="1600" dirty="0" smtClean="0"/>
              <a:t>Durchführung der Baumaßnahme: Juli 2019 bis Juni 2020</a:t>
            </a:r>
          </a:p>
          <a:p>
            <a:pPr lvl="1"/>
            <a:r>
              <a:rPr lang="de-DE" sz="1600" dirty="0" smtClean="0"/>
              <a:t>Aufteilung der Bauarbeiten in 3. Bauabschnitte</a:t>
            </a:r>
          </a:p>
          <a:p>
            <a:pPr lvl="1"/>
            <a:r>
              <a:rPr lang="de-DE" sz="1600" dirty="0"/>
              <a:t>F</a:t>
            </a:r>
            <a:r>
              <a:rPr lang="de-DE" sz="1600" dirty="0" smtClean="0"/>
              <a:t>ür die Verlegung des Schmutzwasserkanals ist eine Grundwasserabsenkung erforderlich</a:t>
            </a:r>
          </a:p>
          <a:p>
            <a:pPr lvl="1"/>
            <a:r>
              <a:rPr lang="de-DE" sz="1600" dirty="0" smtClean="0"/>
              <a:t>Abschnittsweise Vollsperrung der Straße.</a:t>
            </a:r>
          </a:p>
          <a:p>
            <a:pPr lvl="2"/>
            <a:r>
              <a:rPr lang="de-DE" sz="1300" dirty="0"/>
              <a:t>Vollsperrung </a:t>
            </a:r>
            <a:r>
              <a:rPr lang="de-DE" sz="1300" dirty="0" err="1"/>
              <a:t>Brüggeweg</a:t>
            </a:r>
            <a:r>
              <a:rPr lang="de-DE" sz="1300" dirty="0"/>
              <a:t> für ca. 2 Wochen</a:t>
            </a:r>
          </a:p>
          <a:p>
            <a:pPr lvl="1"/>
            <a:r>
              <a:rPr lang="de-DE" sz="1600" dirty="0" smtClean="0"/>
              <a:t>Zufahrt für Feuerwehr und Rettungsfahrzeuge bleibt gewährleistet.</a:t>
            </a:r>
          </a:p>
          <a:p>
            <a:pPr lvl="1"/>
            <a:endParaRPr lang="de-DE" sz="1600" dirty="0"/>
          </a:p>
          <a:p>
            <a:r>
              <a:rPr lang="de-DE" sz="1800" dirty="0"/>
              <a:t>Straßenwiederherstellung</a:t>
            </a:r>
          </a:p>
          <a:p>
            <a:pPr lvl="1"/>
            <a:r>
              <a:rPr lang="de-DE" sz="1600" dirty="0"/>
              <a:t>Die Straßenfläche (ca. 1600 m²) wird in Asphaltbauweise neu hergestellt. </a:t>
            </a:r>
          </a:p>
          <a:p>
            <a:pPr lvl="1">
              <a:tabLst>
                <a:tab pos="1797050" algn="l"/>
                <a:tab pos="5562600" algn="l"/>
              </a:tabLst>
            </a:pPr>
            <a:r>
              <a:rPr lang="de-DE" sz="1600" dirty="0"/>
              <a:t>Im </a:t>
            </a:r>
            <a:r>
              <a:rPr lang="de-DE" sz="1600" dirty="0" smtClean="0"/>
              <a:t>3. </a:t>
            </a:r>
            <a:r>
              <a:rPr lang="de-DE" sz="1600" dirty="0"/>
              <a:t>BA: 	(</a:t>
            </a:r>
            <a:r>
              <a:rPr lang="de-DE" sz="1600" dirty="0" err="1"/>
              <a:t>Brüggeweg</a:t>
            </a:r>
            <a:r>
              <a:rPr lang="de-DE" sz="1600" dirty="0"/>
              <a:t> bis Haus-Nr. 25): </a:t>
            </a:r>
            <a:r>
              <a:rPr lang="de-DE" sz="1600" dirty="0" smtClean="0"/>
              <a:t>	Neuer </a:t>
            </a:r>
            <a:r>
              <a:rPr lang="de-DE" sz="1600" dirty="0"/>
              <a:t>Querschnitt wie vorhanden</a:t>
            </a:r>
          </a:p>
          <a:p>
            <a:pPr lvl="2">
              <a:tabLst>
                <a:tab pos="1797050" algn="l"/>
                <a:tab pos="5562600" algn="l"/>
              </a:tabLst>
            </a:pPr>
            <a:r>
              <a:rPr lang="de-DE" sz="1300" dirty="0"/>
              <a:t>Bordsteine und Rinnenanlagen (3-reihig rot) werden erneuert.</a:t>
            </a:r>
          </a:p>
          <a:p>
            <a:pPr lvl="2">
              <a:tabLst>
                <a:tab pos="1797050" algn="l"/>
                <a:tab pos="5562600" algn="l"/>
              </a:tabLst>
            </a:pPr>
            <a:r>
              <a:rPr lang="de-DE" sz="1300" dirty="0"/>
              <a:t>Die Gehwege bleiben erhalten und werden nur im Bereich der Hausanschlussbaugruben wieder hergestellt. </a:t>
            </a:r>
          </a:p>
          <a:p>
            <a:pPr lvl="1">
              <a:tabLst>
                <a:tab pos="1797050" algn="l"/>
                <a:tab pos="5562600" algn="l"/>
              </a:tabLst>
            </a:pPr>
            <a:r>
              <a:rPr lang="de-DE" sz="1600" dirty="0"/>
              <a:t>Im </a:t>
            </a:r>
            <a:r>
              <a:rPr lang="de-DE" sz="1600" dirty="0" smtClean="0"/>
              <a:t>1.  </a:t>
            </a:r>
            <a:r>
              <a:rPr lang="de-DE" sz="1600" dirty="0"/>
              <a:t>und </a:t>
            </a:r>
            <a:r>
              <a:rPr lang="de-DE" sz="1600" dirty="0" smtClean="0"/>
              <a:t>2. </a:t>
            </a:r>
            <a:r>
              <a:rPr lang="de-DE" sz="1600" dirty="0"/>
              <a:t>BA:	(Kleine </a:t>
            </a:r>
            <a:r>
              <a:rPr lang="de-DE" sz="1600" dirty="0" err="1"/>
              <a:t>Westerholzstraße</a:t>
            </a:r>
            <a:r>
              <a:rPr lang="de-DE" sz="1600" dirty="0"/>
              <a:t> bis zur Kirche</a:t>
            </a:r>
            <a:r>
              <a:rPr lang="de-DE" sz="1600" dirty="0" smtClean="0"/>
              <a:t>):	noch nicht festgelegt</a:t>
            </a:r>
            <a:endParaRPr lang="de-DE" sz="1600" dirty="0"/>
          </a:p>
          <a:p>
            <a:pPr lvl="2"/>
            <a:r>
              <a:rPr lang="de-DE" sz="1300" dirty="0"/>
              <a:t>Das Amt für Straßen und Verkehr stellt seine Überlegungen zu beiden Abschnitten vor </a:t>
            </a:r>
            <a:r>
              <a:rPr lang="de-DE" sz="1300" dirty="0" smtClean="0"/>
              <a:t>….</a:t>
            </a:r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Westerholzstraße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Übersicht: 1. Bauabschnitt   (</a:t>
            </a:r>
            <a:r>
              <a:rPr lang="de-DE" sz="2200" dirty="0" smtClean="0"/>
              <a:t>Kleine </a:t>
            </a:r>
            <a:r>
              <a:rPr lang="de-DE" sz="2200" dirty="0" err="1"/>
              <a:t>Westerholzstaße</a:t>
            </a:r>
            <a:r>
              <a:rPr lang="de-DE" sz="2200" dirty="0"/>
              <a:t> bis Höhe Haus-Nr. </a:t>
            </a:r>
            <a:r>
              <a:rPr lang="de-DE" sz="2200" dirty="0" smtClean="0"/>
              <a:t>25)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Westerholzstraße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3770" y="1276350"/>
            <a:ext cx="8886059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Übersicht: 2. Bauabschnitt</a:t>
            </a:r>
            <a:r>
              <a:rPr lang="de-DE" sz="2000" dirty="0"/>
              <a:t> </a:t>
            </a:r>
            <a:r>
              <a:rPr lang="de-DE" sz="2000" dirty="0" smtClean="0"/>
              <a:t>  (Von Höhe Haus Nr. 25 bis zur Kirche)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Westerholzstraße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19287" y="1276350"/>
            <a:ext cx="8915025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Übersicht: </a:t>
            </a:r>
            <a:r>
              <a:rPr lang="de-DE" sz="2000" dirty="0" smtClean="0"/>
              <a:t>3. Bauabschnitt</a:t>
            </a:r>
            <a:r>
              <a:rPr lang="de-DE" sz="2000" dirty="0"/>
              <a:t> </a:t>
            </a:r>
            <a:r>
              <a:rPr lang="de-DE" sz="2000" dirty="0" smtClean="0"/>
              <a:t> (</a:t>
            </a:r>
            <a:r>
              <a:rPr lang="de-DE" sz="2000" dirty="0" err="1" smtClean="0"/>
              <a:t>Brüggeweg</a:t>
            </a:r>
            <a:r>
              <a:rPr lang="de-DE" sz="2000" dirty="0" smtClean="0"/>
              <a:t> bis Höhe Haus-</a:t>
            </a:r>
            <a:r>
              <a:rPr lang="de-DE" sz="2000" dirty="0"/>
              <a:t>N</a:t>
            </a:r>
            <a:r>
              <a:rPr lang="de-DE" sz="2000" dirty="0" smtClean="0"/>
              <a:t>r. 56)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Westerholzstraße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1714DAA8-729B-4635-A3DC-25DC05F6414E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81000" y="1313737"/>
            <a:ext cx="8991600" cy="4908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Straßenquerprofil in Höhe Haus-Nr. 65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Westerholzstraße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714DAA8-729B-4635-A3DC-25DC05F6414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766031" y="1276350"/>
            <a:ext cx="6221538" cy="4983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 unseren Baustellen informieren wir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Die ganze Welt</a:t>
            </a:r>
          </a:p>
          <a:p>
            <a:pPr lvl="1"/>
            <a:r>
              <a:rPr lang="de-DE" dirty="0" smtClean="0"/>
              <a:t>durch unser Baustellenradar im Internet </a:t>
            </a:r>
          </a:p>
          <a:p>
            <a:r>
              <a:rPr lang="de-DE" dirty="0" smtClean="0"/>
              <a:t>Den Stadtteil</a:t>
            </a:r>
          </a:p>
          <a:p>
            <a:pPr lvl="1"/>
            <a:r>
              <a:rPr lang="de-DE" dirty="0" smtClean="0"/>
              <a:t>durch die Projektvorstellung im Beirat</a:t>
            </a:r>
          </a:p>
          <a:p>
            <a:r>
              <a:rPr lang="de-DE" dirty="0" smtClean="0"/>
              <a:t>Die privaten Anlieger</a:t>
            </a:r>
          </a:p>
          <a:p>
            <a:pPr lvl="1"/>
            <a:r>
              <a:rPr lang="de-DE" dirty="0" smtClean="0"/>
              <a:t>durch eine Wurfsendung vor Baubeginn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/>
              <a:t>Westerholzstraße</a:t>
            </a:r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7" name="Gruppieren 9"/>
          <p:cNvGrpSpPr/>
          <p:nvPr/>
        </p:nvGrpSpPr>
        <p:grpSpPr>
          <a:xfrm>
            <a:off x="5573485" y="2546014"/>
            <a:ext cx="3982579" cy="3975479"/>
            <a:chOff x="4572000" y="1671669"/>
            <a:chExt cx="4142804" cy="3975479"/>
          </a:xfrm>
        </p:grpSpPr>
        <p:pic>
          <p:nvPicPr>
            <p:cNvPr id="11" name="399dda93-ce25-45f4-afa7-64d4da37a8b9" descr="B9698FA2-F601-4635-BEDD-30D604D6844F"/>
            <p:cNvPicPr>
              <a:picLocks noChangeAspect="1" noChangeArrowheads="1"/>
            </p:cNvPicPr>
            <p:nvPr/>
          </p:nvPicPr>
          <p:blipFill>
            <a:blip r:embed="rId2" cstate="screen"/>
            <a:srcRect l="23073" t="20042"/>
            <a:stretch>
              <a:fillRect/>
            </a:stretch>
          </p:blipFill>
          <p:spPr>
            <a:xfrm>
              <a:off x="5472453" y="1700808"/>
              <a:ext cx="3242351" cy="3946340"/>
            </a:xfrm>
            <a:prstGeom prst="rect">
              <a:avLst/>
            </a:prstGeom>
          </p:spPr>
        </p:pic>
        <p:sp>
          <p:nvSpPr>
            <p:cNvPr id="12" name="Freihandform 11"/>
            <p:cNvSpPr/>
            <p:nvPr/>
          </p:nvSpPr>
          <p:spPr>
            <a:xfrm>
              <a:off x="4572000" y="1671669"/>
              <a:ext cx="3218330" cy="1299883"/>
            </a:xfrm>
            <a:custGeom>
              <a:avLst/>
              <a:gdLst>
                <a:gd name="connsiteX0" fmla="*/ 206189 w 3218330"/>
                <a:gd name="connsiteY0" fmla="*/ 17930 h 1299883"/>
                <a:gd name="connsiteX1" fmla="*/ 0 w 3218330"/>
                <a:gd name="connsiteY1" fmla="*/ 80683 h 1299883"/>
                <a:gd name="connsiteX2" fmla="*/ 286871 w 3218330"/>
                <a:gd name="connsiteY2" fmla="*/ 475130 h 1299883"/>
                <a:gd name="connsiteX3" fmla="*/ 842683 w 3218330"/>
                <a:gd name="connsiteY3" fmla="*/ 744071 h 1299883"/>
                <a:gd name="connsiteX4" fmla="*/ 1586753 w 3218330"/>
                <a:gd name="connsiteY4" fmla="*/ 806824 h 1299883"/>
                <a:gd name="connsiteX5" fmla="*/ 2115671 w 3218330"/>
                <a:gd name="connsiteY5" fmla="*/ 1299883 h 1299883"/>
                <a:gd name="connsiteX6" fmla="*/ 2187389 w 3218330"/>
                <a:gd name="connsiteY6" fmla="*/ 1281953 h 1299883"/>
                <a:gd name="connsiteX7" fmla="*/ 2070847 w 3218330"/>
                <a:gd name="connsiteY7" fmla="*/ 779930 h 1299883"/>
                <a:gd name="connsiteX8" fmla="*/ 2770094 w 3218330"/>
                <a:gd name="connsiteY8" fmla="*/ 582706 h 1299883"/>
                <a:gd name="connsiteX9" fmla="*/ 3191436 w 3218330"/>
                <a:gd name="connsiteY9" fmla="*/ 251012 h 1299883"/>
                <a:gd name="connsiteX10" fmla="*/ 3218330 w 3218330"/>
                <a:gd name="connsiteY10" fmla="*/ 0 h 1299883"/>
                <a:gd name="connsiteX11" fmla="*/ 206189 w 3218330"/>
                <a:gd name="connsiteY11" fmla="*/ 17930 h 129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8330" h="1299883">
                  <a:moveTo>
                    <a:pt x="206189" y="17930"/>
                  </a:moveTo>
                  <a:lnTo>
                    <a:pt x="0" y="80683"/>
                  </a:lnTo>
                  <a:lnTo>
                    <a:pt x="286871" y="475130"/>
                  </a:lnTo>
                  <a:lnTo>
                    <a:pt x="842683" y="744071"/>
                  </a:lnTo>
                  <a:lnTo>
                    <a:pt x="1586753" y="806824"/>
                  </a:lnTo>
                  <a:lnTo>
                    <a:pt x="2115671" y="1299883"/>
                  </a:lnTo>
                  <a:lnTo>
                    <a:pt x="2187389" y="1281953"/>
                  </a:lnTo>
                  <a:lnTo>
                    <a:pt x="2070847" y="779930"/>
                  </a:lnTo>
                  <a:lnTo>
                    <a:pt x="2770094" y="582706"/>
                  </a:lnTo>
                  <a:lnTo>
                    <a:pt x="3191436" y="251012"/>
                  </a:lnTo>
                  <a:lnTo>
                    <a:pt x="3218330" y="0"/>
                  </a:lnTo>
                  <a:lnTo>
                    <a:pt x="206189" y="17930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e Legende 12"/>
          <p:cNvSpPr/>
          <p:nvPr/>
        </p:nvSpPr>
        <p:spPr>
          <a:xfrm>
            <a:off x="5181600" y="2099410"/>
            <a:ext cx="3599543" cy="692468"/>
          </a:xfrm>
          <a:prstGeom prst="wedgeEllipseCallout">
            <a:avLst>
              <a:gd name="adj1" fmla="val 18141"/>
              <a:gd name="adj2" fmla="val 15362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1600" dirty="0" smtClean="0">
                <a:solidFill>
                  <a:srgbClr val="002060"/>
                </a:solidFill>
                <a:latin typeface="Comic Sans MS" pitchFamily="66" charset="0"/>
              </a:rPr>
              <a:t>Ich informiere unter: </a:t>
            </a:r>
            <a:r>
              <a:rPr lang="de-DE" sz="1600" b="1" dirty="0" smtClean="0">
                <a:solidFill>
                  <a:srgbClr val="002060"/>
                </a:solidFill>
                <a:latin typeface="Comic Sans MS" pitchFamily="66" charset="0"/>
              </a:rPr>
              <a:t>www.hanseWasser.de</a:t>
            </a:r>
            <a:endParaRPr lang="de-DE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3.05.2019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1714DAA8-729B-4635-A3DC-25DC05F6414E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N3-Master für Anfang und 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070 RZ_Präsentationsvorlage_03" id="{4414E3CC-C078-4E9B-8039-9618BD5D7F0C}" vid="{F73ADF95-1B0A-428B-8DA4-9B3D652DCF10}"/>
    </a:ext>
  </a:extLst>
</a:theme>
</file>

<file path=ppt/theme/theme2.xml><?xml version="1.0" encoding="utf-8"?>
<a:theme xmlns:a="http://schemas.openxmlformats.org/drawingml/2006/main" name="N3-Inhal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070 RZ_Präsentationsvorlage_03" id="{4414E3CC-C078-4E9B-8039-9618BD5D7F0C}" vid="{B589E476-32DB-4276-9BEE-30F5401B41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</Words>
  <Application>Microsoft Office PowerPoint</Application>
  <PresentationFormat>Benutzerdefiniert</PresentationFormat>
  <Paragraphs>90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Comic Sans MS</vt:lpstr>
      <vt:lpstr>TheSansOffice</vt:lpstr>
      <vt:lpstr>Calibri</vt:lpstr>
      <vt:lpstr>N3-Master für Anfang und Schluss</vt:lpstr>
      <vt:lpstr>N3-Inhalte</vt:lpstr>
      <vt:lpstr>PowerPoint-Präsentation</vt:lpstr>
      <vt:lpstr>Die gesamte Baumaßnahme (Kleine Westerholzstaße bis Höhe Kirche) </vt:lpstr>
      <vt:lpstr>Erneuerung des Niederschlags- und Schmutzwasserkanals in der Westerholzstraße (N-und S-Kanäle) </vt:lpstr>
      <vt:lpstr>Erneuerung des Niederschlags- und Schmutzwasserkanals in der  Westerholzstraße (N-und S-Kanäle)</vt:lpstr>
      <vt:lpstr>Übersicht: 1. Bauabschnitt   (Kleine Westerholzstaße bis Höhe Haus-Nr. 25) </vt:lpstr>
      <vt:lpstr>Übersicht: 2. Bauabschnitt   (Von Höhe Haus Nr. 25 bis zur Kirche)</vt:lpstr>
      <vt:lpstr>Übersicht: 3. Bauabschnitt  (Brüggeweg bis Höhe Haus-Nr. 56)</vt:lpstr>
      <vt:lpstr>Straßenquerprofil in Höhe Haus-Nr. 65</vt:lpstr>
      <vt:lpstr>Zu unseren Baustellen informieren wir …</vt:lpstr>
      <vt:lpstr>PowerPoint-Präsentation</vt:lpstr>
    </vt:vector>
  </TitlesOfParts>
  <Company>hanseWasser Bremen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Lienau</dc:creator>
  <cp:lastModifiedBy>Arne Schmüser</cp:lastModifiedBy>
  <cp:revision>153</cp:revision>
  <dcterms:created xsi:type="dcterms:W3CDTF">2015-01-09T13:12:25Z</dcterms:created>
  <dcterms:modified xsi:type="dcterms:W3CDTF">2019-05-13T13:31:09Z</dcterms:modified>
</cp:coreProperties>
</file>